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oboto Slab"/>
      <p:regular r:id="rId33"/>
      <p:bold r:id="rId34"/>
    </p:embeddedFont>
    <p:embeddedFont>
      <p:font typeface="Source Sans Pro"/>
      <p:regular r:id="rId35"/>
      <p:bold r:id="rId36"/>
      <p:italic r:id="rId37"/>
      <p:boldItalic r:id="rId38"/>
    </p:embeddedFont>
    <p:embeddedFont>
      <p:font typeface="Open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.fntdata"/><Relationship Id="rId20" Type="http://schemas.openxmlformats.org/officeDocument/2006/relationships/slide" Target="slides/slide15.xml"/><Relationship Id="rId42" Type="http://schemas.openxmlformats.org/officeDocument/2006/relationships/font" Target="fonts/OpenSans-boldItalic.fntdata"/><Relationship Id="rId41" Type="http://schemas.openxmlformats.org/officeDocument/2006/relationships/font" Target="fonts/OpenSans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Slab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SourceSansPro-regular.fntdata"/><Relationship Id="rId12" Type="http://schemas.openxmlformats.org/officeDocument/2006/relationships/slide" Target="slides/slide7.xml"/><Relationship Id="rId34" Type="http://schemas.openxmlformats.org/officeDocument/2006/relationships/font" Target="fonts/RobotoSlab-bold.fntdata"/><Relationship Id="rId15" Type="http://schemas.openxmlformats.org/officeDocument/2006/relationships/slide" Target="slides/slide10.xml"/><Relationship Id="rId37" Type="http://schemas.openxmlformats.org/officeDocument/2006/relationships/font" Target="fonts/SourceSansPro-italic.fntdata"/><Relationship Id="rId14" Type="http://schemas.openxmlformats.org/officeDocument/2006/relationships/slide" Target="slides/slide9.xml"/><Relationship Id="rId36" Type="http://schemas.openxmlformats.org/officeDocument/2006/relationships/font" Target="fonts/SourceSansPro-bold.fntdata"/><Relationship Id="rId17" Type="http://schemas.openxmlformats.org/officeDocument/2006/relationships/slide" Target="slides/slide12.xml"/><Relationship Id="rId39" Type="http://schemas.openxmlformats.org/officeDocument/2006/relationships/font" Target="fonts/OpenSans-regular.fntdata"/><Relationship Id="rId16" Type="http://schemas.openxmlformats.org/officeDocument/2006/relationships/slide" Target="slides/slide11.xml"/><Relationship Id="rId38" Type="http://schemas.openxmlformats.org/officeDocument/2006/relationships/font" Target="fonts/SourceSansPr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9a3257f5d_0_8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9a3257f5d_0_8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9a3257f5d_0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9a3257f5d_0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89a3257f5d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89a3257f5d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9a3257f5d_0_7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9a3257f5d_0_7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9a3257f5d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9a3257f5d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893705fd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893705fd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7a5c5a066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87a5c5a066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8893705fd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8893705fd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9a3257f5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9a3257f5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8893705fd4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8893705fd4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87cdb9877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87cdb9877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9a3257f5d_0_9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9a3257f5d_0_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89a3257f5d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89a3257f5d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89a3257f5d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89a3257f5d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89a3257f5d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89a3257f5d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893705fd4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893705fd4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8893705fd4_1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8893705fd4_1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89a3257f5d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89a3257f5d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89a3257f5d_0_8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89a3257f5d_0_8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89a3257f5d_0_5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89a3257f5d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9a3257f5d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9a3257f5d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893705fd4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893705fd4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9a3257f5d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9a3257f5d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9a3257f5d_0_5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9a3257f5d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9a3257f5d_0_4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9a3257f5d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Around 32k face images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9a3257f5d_0_6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9a3257f5d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9a3257f5d_0_7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9a3257f5d_0_7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" name="Google Shape;68;p1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9" name="Google Shape;69;p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70" name="Google Shape;70;p1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" name="Google Shape;71;p1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72" name="Google Shape;72;p1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73" name="Google Shape;73;p1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4" name="Google Shape;74;p1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5" name="Google Shape;75;p1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76" name="Google Shape;76;p1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19" r="19" t="0"/>
          <a:stretch/>
        </p:blipFill>
        <p:spPr>
          <a:xfrm flipH="1" rot="10800000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/>
          <p:nvPr>
            <p:ph idx="1" type="body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i="1" sz="3600"/>
            </a:lvl1pPr>
            <a:lvl2pPr indent="-457200" lvl="1" marL="914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i="1" sz="3600"/>
            </a:lvl2pPr>
            <a:lvl3pPr indent="-457200" lvl="2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i="1" sz="3600"/>
            </a:lvl3pPr>
            <a:lvl4pPr indent="-457200" lvl="3" marL="18288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4pPr>
            <a:lvl5pPr indent="-457200" lvl="4" marL="22860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5pPr>
            <a:lvl6pPr indent="-457200" lvl="5" marL="2743200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6pPr>
            <a:lvl7pPr indent="-457200" lvl="6" marL="32004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7pPr>
            <a:lvl8pPr indent="-457200" lvl="7" marL="36576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8pPr>
            <a:lvl9pPr indent="-457200" lvl="8" marL="411480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9pPr>
          </a:lstStyle>
          <a:p/>
        </p:txBody>
      </p:sp>
      <p:grpSp>
        <p:nvGrpSpPr>
          <p:cNvPr id="32" name="Google Shape;32;p4"/>
          <p:cNvGrpSpPr/>
          <p:nvPr/>
        </p:nvGrpSpPr>
        <p:grpSpPr>
          <a:xfrm>
            <a:off x="3839646" y="782918"/>
            <a:ext cx="1464573" cy="842707"/>
            <a:chOff x="3593400" y="1729675"/>
            <a:chExt cx="1957200" cy="112361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0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b="1" sz="60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cap="flat" cmpd="sng" w="9525">
              <a:solidFill>
                <a:srgbClr val="CFD8D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cap="flat" cmpd="sng" w="19050">
              <a:solidFill>
                <a:srgbClr val="CFD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" name="Google Shape;38;p4"/>
          <p:cNvCxnSpPr/>
          <p:nvPr/>
        </p:nvCxnSpPr>
        <p:spPr>
          <a:xfrm flipH="1" rot="10800000">
            <a:off x="4704510" y="351930"/>
            <a:ext cx="347100" cy="474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" name="Google Shape;47;p6"/>
          <p:cNvSpPr txBox="1"/>
          <p:nvPr>
            <p:ph idx="2" type="body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3" type="body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idx="1" type="body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Relationship Id="rId4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Relationship Id="rId5" Type="http://schemas.openxmlformats.org/officeDocument/2006/relationships/image" Target="../media/image15.jpg"/><Relationship Id="rId6" Type="http://schemas.openxmlformats.org/officeDocument/2006/relationships/image" Target="../media/image2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7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Relationship Id="rId5" Type="http://schemas.openxmlformats.org/officeDocument/2006/relationships/image" Target="../media/image24.png"/><Relationship Id="rId6" Type="http://schemas.openxmlformats.org/officeDocument/2006/relationships/image" Target="../media/image25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127.0.0.1:5000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 and Gender Estimation using Deep Learning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Detection</a:t>
            </a:r>
            <a:endParaRPr/>
          </a:p>
        </p:txBody>
      </p:sp>
      <p:pic>
        <p:nvPicPr>
          <p:cNvPr id="173" name="Google Shape;1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0975" y="1524000"/>
            <a:ext cx="2347899" cy="234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8200" y="1524000"/>
            <a:ext cx="2347899" cy="23478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2"/>
          <p:cNvSpPr/>
          <p:nvPr/>
        </p:nvSpPr>
        <p:spPr>
          <a:xfrm>
            <a:off x="4110050" y="2346725"/>
            <a:ext cx="1007100" cy="70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6011475" y="1575200"/>
            <a:ext cx="1564200" cy="17895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2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Classification</a:t>
            </a:r>
            <a:endParaRPr/>
          </a:p>
        </p:txBody>
      </p:sp>
      <p:sp>
        <p:nvSpPr>
          <p:cNvPr id="183" name="Google Shape;183;p23"/>
          <p:cNvSpPr/>
          <p:nvPr/>
        </p:nvSpPr>
        <p:spPr>
          <a:xfrm>
            <a:off x="3065788" y="2386191"/>
            <a:ext cx="2002800" cy="19806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/>
          <p:cNvSpPr/>
          <p:nvPr/>
        </p:nvSpPr>
        <p:spPr>
          <a:xfrm>
            <a:off x="3241755" y="2560220"/>
            <a:ext cx="1650900" cy="1632900"/>
          </a:xfrm>
          <a:prstGeom prst="ellipse">
            <a:avLst/>
          </a:prstGeom>
          <a:noFill/>
          <a:ln cap="flat" cmpd="sng" w="2857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second</a:t>
            </a:r>
            <a:endParaRPr b="1" sz="18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5" name="Google Shape;185;p23"/>
          <p:cNvSpPr/>
          <p:nvPr/>
        </p:nvSpPr>
        <p:spPr>
          <a:xfrm>
            <a:off x="5147112" y="624975"/>
            <a:ext cx="2211300" cy="21867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"/>
          <p:cNvSpPr/>
          <p:nvPr/>
        </p:nvSpPr>
        <p:spPr>
          <a:xfrm>
            <a:off x="5341423" y="817021"/>
            <a:ext cx="1822500" cy="1802400"/>
          </a:xfrm>
          <a:prstGeom prst="ellipse">
            <a:avLst/>
          </a:prstGeom>
          <a:noFill/>
          <a:ln cap="flat" cmpd="sng" w="76200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third</a:t>
            </a:r>
            <a:endParaRPr b="1" sz="18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87" name="Google Shape;187;p23"/>
          <p:cNvCxnSpPr/>
          <p:nvPr/>
        </p:nvCxnSpPr>
        <p:spPr>
          <a:xfrm>
            <a:off x="2479899" y="2565564"/>
            <a:ext cx="819000" cy="4953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23"/>
          <p:cNvCxnSpPr/>
          <p:nvPr/>
        </p:nvCxnSpPr>
        <p:spPr>
          <a:xfrm flipH="1" rot="10800000">
            <a:off x="4746543" y="2197633"/>
            <a:ext cx="717300" cy="709200"/>
          </a:xfrm>
          <a:prstGeom prst="straightConnector1">
            <a:avLst/>
          </a:prstGeom>
          <a:noFill/>
          <a:ln cap="flat" cmpd="sng" w="2857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" name="Google Shape;189;p23"/>
          <p:cNvSpPr/>
          <p:nvPr/>
        </p:nvSpPr>
        <p:spPr>
          <a:xfrm>
            <a:off x="839750" y="1316881"/>
            <a:ext cx="1866600" cy="18456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3"/>
          <p:cNvSpPr/>
          <p:nvPr/>
        </p:nvSpPr>
        <p:spPr>
          <a:xfrm>
            <a:off x="1003719" y="1479044"/>
            <a:ext cx="1538100" cy="15213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first</a:t>
            </a:r>
            <a:endParaRPr b="1" sz="18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8434" y="1534716"/>
            <a:ext cx="2347899" cy="2347899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4"/>
          <p:cNvSpPr/>
          <p:nvPr/>
        </p:nvSpPr>
        <p:spPr>
          <a:xfrm>
            <a:off x="5981709" y="1585916"/>
            <a:ext cx="1564200" cy="17895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4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Classification</a:t>
            </a:r>
            <a:endParaRPr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059" y="1534716"/>
            <a:ext cx="2347899" cy="234789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4"/>
          <p:cNvSpPr/>
          <p:nvPr/>
        </p:nvSpPr>
        <p:spPr>
          <a:xfrm>
            <a:off x="1607334" y="1585916"/>
            <a:ext cx="1564200" cy="17895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/>
          <p:nvPr/>
        </p:nvSpPr>
        <p:spPr>
          <a:xfrm>
            <a:off x="4110050" y="2346725"/>
            <a:ext cx="1007100" cy="70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4"/>
          <p:cNvSpPr txBox="1"/>
          <p:nvPr/>
        </p:nvSpPr>
        <p:spPr>
          <a:xfrm>
            <a:off x="1602500" y="3929175"/>
            <a:ext cx="19551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“You can’t see me”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3" name="Google Shape;203;p24"/>
          <p:cNvSpPr txBox="1"/>
          <p:nvPr/>
        </p:nvSpPr>
        <p:spPr>
          <a:xfrm>
            <a:off x="6375778" y="3278988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43, M</a:t>
            </a:r>
            <a:endParaRPr b="1" sz="1700">
              <a:solidFill>
                <a:srgbClr val="0000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4" name="Google Shape;204;p24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05" name="Google Shape;20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8425" y="1534725"/>
            <a:ext cx="2347900" cy="2362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/>
        </p:nvSpPr>
        <p:spPr>
          <a:xfrm>
            <a:off x="1546025" y="1754794"/>
            <a:ext cx="583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CFD8DC"/>
                </a:solidFill>
                <a:latin typeface="Roboto Slab"/>
                <a:ea typeface="Roboto Slab"/>
                <a:cs typeface="Roboto Slab"/>
                <a:sym typeface="Roboto Slab"/>
              </a:rPr>
              <a:t>3.</a:t>
            </a:r>
            <a:endParaRPr b="1" sz="6000">
              <a:solidFill>
                <a:srgbClr val="CFD8DC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Implementation</a:t>
            </a:r>
            <a:endParaRPr b="1" sz="4400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11" name="Google Shape;211;p25"/>
          <p:cNvSpPr txBox="1"/>
          <p:nvPr/>
        </p:nvSpPr>
        <p:spPr>
          <a:xfrm>
            <a:off x="1546025" y="3011511"/>
            <a:ext cx="58326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How?</a:t>
            </a:r>
            <a:endParaRPr sz="300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2" name="Google Shape;212;p25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Methodology</a:t>
            </a:r>
            <a:endParaRPr sz="2300"/>
          </a:p>
        </p:txBody>
      </p:sp>
      <p:sp>
        <p:nvSpPr>
          <p:cNvPr id="218" name="Google Shape;218;p26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/>
              <a:t>Comparative Study: </a:t>
            </a:r>
            <a:endParaRPr b="1" sz="1800"/>
          </a:p>
          <a:p>
            <a:pPr indent="-393700" lvl="1" marL="742950" rtl="0" algn="l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700"/>
              <a:buChar char="○"/>
            </a:pPr>
            <a:r>
              <a:rPr lang="en" sz="1700"/>
              <a:t>VGG and Wide-Resnet Architecture Differences</a:t>
            </a:r>
            <a:endParaRPr sz="1700"/>
          </a:p>
          <a:p>
            <a:pPr indent="-393700" lvl="1" marL="74295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○"/>
            </a:pPr>
            <a:r>
              <a:rPr lang="en" sz="1700"/>
              <a:t>Model Performance for Age and Gender Estimation on Validation Data(Wiki) and Unseen Data(UTKF)</a:t>
            </a:r>
            <a:endParaRPr sz="1700"/>
          </a:p>
          <a:p>
            <a:pPr indent="-393700" lvl="1" marL="74295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○"/>
            </a:pPr>
            <a:r>
              <a:rPr lang="en" sz="1700"/>
              <a:t>Effect of Random Erasing</a:t>
            </a:r>
            <a:endParaRPr sz="1700"/>
          </a:p>
          <a:p>
            <a:pPr indent="-393700" lvl="1" marL="74295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○"/>
            </a:pPr>
            <a:r>
              <a:rPr lang="en" sz="1700"/>
              <a:t>Effect of Random Shifts</a:t>
            </a:r>
            <a:endParaRPr b="1" sz="1700"/>
          </a:p>
        </p:txBody>
      </p:sp>
      <p:sp>
        <p:nvSpPr>
          <p:cNvPr id="219" name="Google Shape;219;p26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 txBox="1"/>
          <p:nvPr>
            <p:ph type="title"/>
          </p:nvPr>
        </p:nvSpPr>
        <p:spPr>
          <a:xfrm>
            <a:off x="524175" y="308125"/>
            <a:ext cx="78078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Comparative Study</a:t>
            </a:r>
            <a:endParaRPr/>
          </a:p>
        </p:txBody>
      </p:sp>
      <p:sp>
        <p:nvSpPr>
          <p:cNvPr id="225" name="Google Shape;225;p27"/>
          <p:cNvSpPr txBox="1"/>
          <p:nvPr>
            <p:ph idx="1" type="body"/>
          </p:nvPr>
        </p:nvSpPr>
        <p:spPr>
          <a:xfrm>
            <a:off x="311700" y="1152425"/>
            <a:ext cx="8520600" cy="17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3429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◎"/>
            </a:pPr>
            <a:r>
              <a:rPr b="1" lang="en" sz="1400"/>
              <a:t>VGG-Face Architecture</a:t>
            </a:r>
            <a:endParaRPr b="1" sz="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Rasmus Rothe, Radu Timofte, Luc Van, Gool Computer Vision Lab, D-ITET, ETH Zurich, Switzerland </a:t>
            </a:r>
            <a:endParaRPr i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◎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22 layers 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◎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Input Shape = (224,224,3)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◎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Two separate models trained for Age and Gender Classification</a:t>
            </a:r>
            <a:endParaRPr sz="1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6" name="Google Shape;226;p27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/>
        </p:nvSpPr>
        <p:spPr>
          <a:xfrm>
            <a:off x="3296750" y="1565732"/>
            <a:ext cx="3038700" cy="269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6181" y="2254144"/>
            <a:ext cx="4284300" cy="1340112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8"/>
          <p:cNvSpPr/>
          <p:nvPr/>
        </p:nvSpPr>
        <p:spPr>
          <a:xfrm>
            <a:off x="3377299" y="4119136"/>
            <a:ext cx="1653900" cy="1998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</a:t>
            </a:r>
            <a:r>
              <a:rPr lang="en" sz="1200"/>
              <a:t>1x1 conv, 101</a:t>
            </a:r>
            <a:endParaRPr sz="1200"/>
          </a:p>
        </p:txBody>
      </p:sp>
      <p:sp>
        <p:nvSpPr>
          <p:cNvPr id="234" name="Google Shape;234;p28"/>
          <p:cNvSpPr/>
          <p:nvPr/>
        </p:nvSpPr>
        <p:spPr>
          <a:xfrm>
            <a:off x="3377299" y="4474518"/>
            <a:ext cx="1653900" cy="1998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Softmax</a:t>
            </a:r>
            <a:endParaRPr sz="1200"/>
          </a:p>
        </p:txBody>
      </p:sp>
      <p:cxnSp>
        <p:nvCxnSpPr>
          <p:cNvPr id="235" name="Google Shape;235;p28"/>
          <p:cNvCxnSpPr/>
          <p:nvPr/>
        </p:nvCxnSpPr>
        <p:spPr>
          <a:xfrm flipH="1" rot="10800000">
            <a:off x="3076475" y="4218081"/>
            <a:ext cx="300900" cy="25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6" name="Google Shape;236;p28"/>
          <p:cNvCxnSpPr>
            <a:stCxn id="233" idx="2"/>
            <a:endCxn id="234" idx="0"/>
          </p:cNvCxnSpPr>
          <p:nvPr/>
        </p:nvCxnSpPr>
        <p:spPr>
          <a:xfrm>
            <a:off x="4204249" y="4318936"/>
            <a:ext cx="0" cy="15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7" name="Google Shape;237;p28"/>
          <p:cNvSpPr/>
          <p:nvPr/>
        </p:nvSpPr>
        <p:spPr>
          <a:xfrm>
            <a:off x="6728046" y="4084901"/>
            <a:ext cx="1653900" cy="1998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1x1 conv, 2</a:t>
            </a:r>
            <a:endParaRPr sz="1200"/>
          </a:p>
        </p:txBody>
      </p:sp>
      <p:sp>
        <p:nvSpPr>
          <p:cNvPr id="238" name="Google Shape;238;p28"/>
          <p:cNvSpPr/>
          <p:nvPr/>
        </p:nvSpPr>
        <p:spPr>
          <a:xfrm>
            <a:off x="6728046" y="4474046"/>
            <a:ext cx="1653900" cy="1998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      Softmax</a:t>
            </a:r>
            <a:endParaRPr sz="1200"/>
          </a:p>
        </p:txBody>
      </p:sp>
      <p:cxnSp>
        <p:nvCxnSpPr>
          <p:cNvPr id="239" name="Google Shape;239;p28"/>
          <p:cNvCxnSpPr/>
          <p:nvPr/>
        </p:nvCxnSpPr>
        <p:spPr>
          <a:xfrm>
            <a:off x="7487247" y="4286340"/>
            <a:ext cx="3000" cy="18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0" name="Google Shape;24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638834" y="2285549"/>
            <a:ext cx="4219623" cy="131987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1" name="Google Shape;241;p28"/>
          <p:cNvCxnSpPr>
            <a:endCxn id="237" idx="1"/>
          </p:cNvCxnSpPr>
          <p:nvPr/>
        </p:nvCxnSpPr>
        <p:spPr>
          <a:xfrm flipH="1" rot="10800000">
            <a:off x="6375546" y="4184801"/>
            <a:ext cx="352500" cy="30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2" name="Google Shape;242;p28"/>
          <p:cNvSpPr txBox="1"/>
          <p:nvPr/>
        </p:nvSpPr>
        <p:spPr>
          <a:xfrm>
            <a:off x="497275" y="220575"/>
            <a:ext cx="73131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rPr>
              <a:t>VGG-Face Architecture (22 Layers in Depth)</a:t>
            </a:r>
            <a:endParaRPr/>
          </a:p>
        </p:txBody>
      </p:sp>
      <p:sp>
        <p:nvSpPr>
          <p:cNvPr id="243" name="Google Shape;243;p28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"/>
          <p:cNvSpPr txBox="1"/>
          <p:nvPr>
            <p:ph type="title"/>
          </p:nvPr>
        </p:nvSpPr>
        <p:spPr>
          <a:xfrm>
            <a:off x="74250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Comparative Study</a:t>
            </a:r>
            <a:endParaRPr/>
          </a:p>
        </p:txBody>
      </p:sp>
      <p:sp>
        <p:nvSpPr>
          <p:cNvPr id="249" name="Google Shape;249;p29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3429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◎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Wide Resnet Architecture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Zagoruyko, Sergey and Komodakis, Nikos, Proceedings of the British Machine Vision Conference 2016</a:t>
            </a:r>
            <a:endParaRPr i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◎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 Layer in Depth and and Wide Residual Blocks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◎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Uses Skip Connections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◎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Input Shape = (64,64,3)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◎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joint model trained for Age and Gender Classification simultaneously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 txBox="1"/>
          <p:nvPr>
            <p:ph type="title"/>
          </p:nvPr>
        </p:nvSpPr>
        <p:spPr>
          <a:xfrm>
            <a:off x="544594" y="42745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Wide ResNet Architecture (16 Layers in Depth and Wide Residual Blocks)</a:t>
            </a:r>
            <a:endParaRPr/>
          </a:p>
        </p:txBody>
      </p:sp>
      <p:sp>
        <p:nvSpPr>
          <p:cNvPr id="255" name="Google Shape;255;p30"/>
          <p:cNvSpPr/>
          <p:nvPr/>
        </p:nvSpPr>
        <p:spPr>
          <a:xfrm>
            <a:off x="3733101" y="510200"/>
            <a:ext cx="7596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conv,16</a:t>
            </a:r>
            <a:endParaRPr b="1" sz="600"/>
          </a:p>
        </p:txBody>
      </p:sp>
      <p:sp>
        <p:nvSpPr>
          <p:cNvPr id="256" name="Google Shape;256;p30"/>
          <p:cNvSpPr/>
          <p:nvPr/>
        </p:nvSpPr>
        <p:spPr>
          <a:xfrm>
            <a:off x="3733101" y="714025"/>
            <a:ext cx="7596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conv,128</a:t>
            </a:r>
            <a:endParaRPr b="1" sz="600"/>
          </a:p>
        </p:txBody>
      </p:sp>
      <p:sp>
        <p:nvSpPr>
          <p:cNvPr id="257" name="Google Shape;257;p30"/>
          <p:cNvSpPr/>
          <p:nvPr/>
        </p:nvSpPr>
        <p:spPr>
          <a:xfrm>
            <a:off x="3736266" y="1113716"/>
            <a:ext cx="7596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conv,128</a:t>
            </a:r>
            <a:endParaRPr/>
          </a:p>
        </p:txBody>
      </p:sp>
      <p:sp>
        <p:nvSpPr>
          <p:cNvPr id="258" name="Google Shape;258;p30"/>
          <p:cNvSpPr/>
          <p:nvPr/>
        </p:nvSpPr>
        <p:spPr>
          <a:xfrm>
            <a:off x="3736268" y="910675"/>
            <a:ext cx="7596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conv,128</a:t>
            </a:r>
            <a:endParaRPr b="1" sz="600"/>
          </a:p>
        </p:txBody>
      </p:sp>
      <p:sp>
        <p:nvSpPr>
          <p:cNvPr id="259" name="Google Shape;259;p30"/>
          <p:cNvSpPr/>
          <p:nvPr/>
        </p:nvSpPr>
        <p:spPr>
          <a:xfrm>
            <a:off x="3733101" y="1303225"/>
            <a:ext cx="7596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conv,128</a:t>
            </a:r>
            <a:endParaRPr/>
          </a:p>
        </p:txBody>
      </p:sp>
      <p:sp>
        <p:nvSpPr>
          <p:cNvPr id="260" name="Google Shape;260;p30"/>
          <p:cNvSpPr/>
          <p:nvPr/>
        </p:nvSpPr>
        <p:spPr>
          <a:xfrm>
            <a:off x="3733101" y="1501300"/>
            <a:ext cx="7596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conv,128</a:t>
            </a:r>
            <a:endParaRPr b="1" sz="600"/>
          </a:p>
        </p:txBody>
      </p:sp>
      <p:sp>
        <p:nvSpPr>
          <p:cNvPr id="261" name="Google Shape;261;p30"/>
          <p:cNvSpPr/>
          <p:nvPr/>
        </p:nvSpPr>
        <p:spPr>
          <a:xfrm>
            <a:off x="3733101" y="1699400"/>
            <a:ext cx="7596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conv,128</a:t>
            </a:r>
            <a:endParaRPr/>
          </a:p>
        </p:txBody>
      </p:sp>
      <p:sp>
        <p:nvSpPr>
          <p:cNvPr id="262" name="Google Shape;262;p30"/>
          <p:cNvSpPr/>
          <p:nvPr/>
        </p:nvSpPr>
        <p:spPr>
          <a:xfrm>
            <a:off x="3733101" y="1897500"/>
            <a:ext cx="7596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conv,256</a:t>
            </a:r>
            <a:endParaRPr/>
          </a:p>
        </p:txBody>
      </p:sp>
      <p:sp>
        <p:nvSpPr>
          <p:cNvPr id="263" name="Google Shape;263;p30"/>
          <p:cNvSpPr/>
          <p:nvPr/>
        </p:nvSpPr>
        <p:spPr>
          <a:xfrm>
            <a:off x="3733101" y="2095575"/>
            <a:ext cx="7596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conv,256</a:t>
            </a:r>
            <a:endParaRPr b="1" sz="600"/>
          </a:p>
        </p:txBody>
      </p:sp>
      <p:sp>
        <p:nvSpPr>
          <p:cNvPr id="264" name="Google Shape;264;p30"/>
          <p:cNvSpPr/>
          <p:nvPr/>
        </p:nvSpPr>
        <p:spPr>
          <a:xfrm>
            <a:off x="3733100" y="2293650"/>
            <a:ext cx="7596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conv,256</a:t>
            </a:r>
            <a:endParaRPr/>
          </a:p>
        </p:txBody>
      </p:sp>
      <p:sp>
        <p:nvSpPr>
          <p:cNvPr id="265" name="Google Shape;265;p30"/>
          <p:cNvSpPr/>
          <p:nvPr/>
        </p:nvSpPr>
        <p:spPr>
          <a:xfrm>
            <a:off x="3733175" y="2491725"/>
            <a:ext cx="759600" cy="178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conv,256</a:t>
            </a:r>
            <a:endParaRPr/>
          </a:p>
        </p:txBody>
      </p:sp>
      <p:sp>
        <p:nvSpPr>
          <p:cNvPr id="266" name="Google Shape;266;p30"/>
          <p:cNvSpPr/>
          <p:nvPr/>
        </p:nvSpPr>
        <p:spPr>
          <a:xfrm>
            <a:off x="3754599" y="3529300"/>
            <a:ext cx="759600" cy="178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conv,512</a:t>
            </a:r>
            <a:endParaRPr/>
          </a:p>
        </p:txBody>
      </p:sp>
      <p:sp>
        <p:nvSpPr>
          <p:cNvPr id="267" name="Google Shape;267;p30"/>
          <p:cNvSpPr/>
          <p:nvPr/>
        </p:nvSpPr>
        <p:spPr>
          <a:xfrm>
            <a:off x="3754600" y="3733675"/>
            <a:ext cx="759600" cy="178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conv,512</a:t>
            </a:r>
            <a:endParaRPr/>
          </a:p>
        </p:txBody>
      </p:sp>
      <p:sp>
        <p:nvSpPr>
          <p:cNvPr id="268" name="Google Shape;268;p30"/>
          <p:cNvSpPr/>
          <p:nvPr/>
        </p:nvSpPr>
        <p:spPr>
          <a:xfrm>
            <a:off x="3754600" y="3938050"/>
            <a:ext cx="759600" cy="178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conv,512</a:t>
            </a:r>
            <a:endParaRPr/>
          </a:p>
        </p:txBody>
      </p:sp>
      <p:sp>
        <p:nvSpPr>
          <p:cNvPr id="269" name="Google Shape;269;p30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0" name="Google Shape;270;p30"/>
          <p:cNvSpPr/>
          <p:nvPr/>
        </p:nvSpPr>
        <p:spPr>
          <a:xfrm>
            <a:off x="5030806" y="2070521"/>
            <a:ext cx="6858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conv,256</a:t>
            </a:r>
            <a:endParaRPr/>
          </a:p>
        </p:txBody>
      </p:sp>
      <p:cxnSp>
        <p:nvCxnSpPr>
          <p:cNvPr id="271" name="Google Shape;271;p30"/>
          <p:cNvCxnSpPr>
            <a:stCxn id="270" idx="2"/>
          </p:cNvCxnSpPr>
          <p:nvPr/>
        </p:nvCxnSpPr>
        <p:spPr>
          <a:xfrm flipH="1">
            <a:off x="4476706" y="2243621"/>
            <a:ext cx="897000" cy="16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2" name="Google Shape;272;p30"/>
          <p:cNvCxnSpPr>
            <a:stCxn id="255" idx="3"/>
          </p:cNvCxnSpPr>
          <p:nvPr/>
        </p:nvCxnSpPr>
        <p:spPr>
          <a:xfrm>
            <a:off x="4492701" y="596750"/>
            <a:ext cx="759600" cy="23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3" name="Google Shape;273;p30"/>
          <p:cNvSpPr/>
          <p:nvPr/>
        </p:nvSpPr>
        <p:spPr>
          <a:xfrm>
            <a:off x="4492882" y="1224410"/>
            <a:ext cx="517991" cy="594437"/>
          </a:xfrm>
          <a:custGeom>
            <a:rect b="b" l="l" r="r" t="t"/>
            <a:pathLst>
              <a:path extrusionOk="0" h="27703" w="25864">
                <a:moveTo>
                  <a:pt x="0" y="0"/>
                </a:moveTo>
                <a:cubicBezTo>
                  <a:pt x="4309" y="2216"/>
                  <a:pt x="25795" y="8680"/>
                  <a:pt x="25856" y="13297"/>
                </a:cubicBezTo>
                <a:cubicBezTo>
                  <a:pt x="25918" y="17914"/>
                  <a:pt x="4617" y="25302"/>
                  <a:pt x="369" y="2770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74" name="Google Shape;274;p30"/>
          <p:cNvCxnSpPr/>
          <p:nvPr/>
        </p:nvCxnSpPr>
        <p:spPr>
          <a:xfrm flipH="1">
            <a:off x="4478016" y="1726693"/>
            <a:ext cx="227100" cy="11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5" name="Google Shape;275;p30"/>
          <p:cNvSpPr/>
          <p:nvPr/>
        </p:nvSpPr>
        <p:spPr>
          <a:xfrm>
            <a:off x="5101100" y="844850"/>
            <a:ext cx="685800" cy="173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conv,128</a:t>
            </a:r>
            <a:endParaRPr b="1" sz="600"/>
          </a:p>
        </p:txBody>
      </p:sp>
      <p:cxnSp>
        <p:nvCxnSpPr>
          <p:cNvPr id="276" name="Google Shape;276;p30"/>
          <p:cNvCxnSpPr>
            <a:stCxn id="275" idx="2"/>
          </p:cNvCxnSpPr>
          <p:nvPr/>
        </p:nvCxnSpPr>
        <p:spPr>
          <a:xfrm flipH="1">
            <a:off x="4461200" y="1017950"/>
            <a:ext cx="982800" cy="19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7" name="Google Shape;277;p30"/>
          <p:cNvCxnSpPr>
            <a:endCxn id="270" idx="0"/>
          </p:cNvCxnSpPr>
          <p:nvPr/>
        </p:nvCxnSpPr>
        <p:spPr>
          <a:xfrm>
            <a:off x="4558306" y="1814021"/>
            <a:ext cx="815400" cy="25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8" name="Google Shape;278;p30"/>
          <p:cNvSpPr/>
          <p:nvPr/>
        </p:nvSpPr>
        <p:spPr>
          <a:xfrm>
            <a:off x="5016175" y="3305825"/>
            <a:ext cx="685800" cy="1641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 3x3 conv,512</a:t>
            </a:r>
            <a:endParaRPr/>
          </a:p>
        </p:txBody>
      </p:sp>
      <p:cxnSp>
        <p:nvCxnSpPr>
          <p:cNvPr id="279" name="Google Shape;279;p30"/>
          <p:cNvCxnSpPr>
            <a:stCxn id="278" idx="2"/>
          </p:cNvCxnSpPr>
          <p:nvPr/>
        </p:nvCxnSpPr>
        <p:spPr>
          <a:xfrm flipH="1">
            <a:off x="4518775" y="3469925"/>
            <a:ext cx="840300" cy="16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0" name="Google Shape;280;p30"/>
          <p:cNvSpPr/>
          <p:nvPr/>
        </p:nvSpPr>
        <p:spPr>
          <a:xfrm>
            <a:off x="4505024" y="3643898"/>
            <a:ext cx="635091" cy="594437"/>
          </a:xfrm>
          <a:custGeom>
            <a:rect b="b" l="l" r="r" t="t"/>
            <a:pathLst>
              <a:path extrusionOk="0" h="27703" w="25864">
                <a:moveTo>
                  <a:pt x="0" y="0"/>
                </a:moveTo>
                <a:cubicBezTo>
                  <a:pt x="4309" y="2216"/>
                  <a:pt x="25795" y="8680"/>
                  <a:pt x="25856" y="13297"/>
                </a:cubicBezTo>
                <a:cubicBezTo>
                  <a:pt x="25918" y="17914"/>
                  <a:pt x="4617" y="25302"/>
                  <a:pt x="369" y="2770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281" name="Google Shape;281;p30"/>
          <p:cNvSpPr/>
          <p:nvPr/>
        </p:nvSpPr>
        <p:spPr>
          <a:xfrm>
            <a:off x="3754600" y="4142425"/>
            <a:ext cx="759600" cy="178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/>
              <a:t>   Average Pooling</a:t>
            </a:r>
            <a:endParaRPr sz="1300"/>
          </a:p>
        </p:txBody>
      </p:sp>
      <p:sp>
        <p:nvSpPr>
          <p:cNvPr id="282" name="Google Shape;282;p30"/>
          <p:cNvSpPr/>
          <p:nvPr/>
        </p:nvSpPr>
        <p:spPr>
          <a:xfrm>
            <a:off x="3754525" y="4346800"/>
            <a:ext cx="759600" cy="178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Flatten</a:t>
            </a:r>
            <a:endParaRPr sz="600"/>
          </a:p>
        </p:txBody>
      </p:sp>
      <p:sp>
        <p:nvSpPr>
          <p:cNvPr id="283" name="Google Shape;283;p30"/>
          <p:cNvSpPr/>
          <p:nvPr/>
        </p:nvSpPr>
        <p:spPr>
          <a:xfrm>
            <a:off x="3491305" y="4633777"/>
            <a:ext cx="685800" cy="178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Softmax</a:t>
            </a:r>
            <a:endParaRPr sz="800"/>
          </a:p>
        </p:txBody>
      </p:sp>
      <p:sp>
        <p:nvSpPr>
          <p:cNvPr id="284" name="Google Shape;284;p30"/>
          <p:cNvSpPr/>
          <p:nvPr/>
        </p:nvSpPr>
        <p:spPr>
          <a:xfrm>
            <a:off x="4366418" y="4633777"/>
            <a:ext cx="685800" cy="178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Softmax</a:t>
            </a:r>
            <a:endParaRPr/>
          </a:p>
        </p:txBody>
      </p:sp>
      <p:sp>
        <p:nvSpPr>
          <p:cNvPr id="285" name="Google Shape;285;p30"/>
          <p:cNvSpPr txBox="1"/>
          <p:nvPr/>
        </p:nvSpPr>
        <p:spPr>
          <a:xfrm>
            <a:off x="3327750" y="4755550"/>
            <a:ext cx="21567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  Age (101)     Gender(2)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286" name="Google Shape;286;p30"/>
          <p:cNvCxnSpPr>
            <a:endCxn id="266" idx="0"/>
          </p:cNvCxnSpPr>
          <p:nvPr/>
        </p:nvCxnSpPr>
        <p:spPr>
          <a:xfrm>
            <a:off x="4131699" y="2680000"/>
            <a:ext cx="2700" cy="84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7" name="Google Shape;287;p30"/>
          <p:cNvCxnSpPr/>
          <p:nvPr/>
        </p:nvCxnSpPr>
        <p:spPr>
          <a:xfrm flipH="1">
            <a:off x="3869200" y="4521100"/>
            <a:ext cx="174000" cy="12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8" name="Google Shape;288;p30"/>
          <p:cNvCxnSpPr>
            <a:stCxn id="282" idx="2"/>
          </p:cNvCxnSpPr>
          <p:nvPr/>
        </p:nvCxnSpPr>
        <p:spPr>
          <a:xfrm>
            <a:off x="4134325" y="4525300"/>
            <a:ext cx="273900" cy="10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9" name="Google Shape;289;p30"/>
          <p:cNvSpPr/>
          <p:nvPr/>
        </p:nvSpPr>
        <p:spPr>
          <a:xfrm>
            <a:off x="4168375" y="2594375"/>
            <a:ext cx="971325" cy="471475"/>
          </a:xfrm>
          <a:custGeom>
            <a:rect b="b" l="l" r="r" t="t"/>
            <a:pathLst>
              <a:path extrusionOk="0" h="18859" w="38853">
                <a:moveTo>
                  <a:pt x="13288" y="0"/>
                </a:moveTo>
                <a:cubicBezTo>
                  <a:pt x="17503" y="1643"/>
                  <a:pt x="40791" y="6715"/>
                  <a:pt x="38576" y="9858"/>
                </a:cubicBezTo>
                <a:cubicBezTo>
                  <a:pt x="36361" y="13001"/>
                  <a:pt x="6429" y="17359"/>
                  <a:pt x="0" y="1885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cxnSp>
        <p:nvCxnSpPr>
          <p:cNvPr id="290" name="Google Shape;290;p30"/>
          <p:cNvCxnSpPr>
            <a:endCxn id="278" idx="0"/>
          </p:cNvCxnSpPr>
          <p:nvPr/>
        </p:nvCxnSpPr>
        <p:spPr>
          <a:xfrm>
            <a:off x="4200475" y="3108725"/>
            <a:ext cx="1158600" cy="19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1"/>
          <p:cNvSpPr txBox="1"/>
          <p:nvPr>
            <p:ph type="title"/>
          </p:nvPr>
        </p:nvSpPr>
        <p:spPr>
          <a:xfrm>
            <a:off x="743288" y="5637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Training + Tuning on Wiki Dataset</a:t>
            </a:r>
            <a:endParaRPr/>
          </a:p>
        </p:txBody>
      </p:sp>
      <p:pic>
        <p:nvPicPr>
          <p:cNvPr id="296" name="Google Shape;2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0494" y="2789000"/>
            <a:ext cx="3151362" cy="210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8588" y="677409"/>
            <a:ext cx="3237075" cy="2100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8884" y="2783553"/>
            <a:ext cx="3237075" cy="2158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50749" y="670266"/>
            <a:ext cx="3237075" cy="21580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1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/>
          <p:nvPr/>
        </p:nvSpPr>
        <p:spPr>
          <a:xfrm>
            <a:off x="5529890" y="2958475"/>
            <a:ext cx="1381800" cy="13656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 txBox="1"/>
          <p:nvPr>
            <p:ph idx="4294967295" type="ctrTitle"/>
          </p:nvPr>
        </p:nvSpPr>
        <p:spPr>
          <a:xfrm>
            <a:off x="1332691" y="602369"/>
            <a:ext cx="5642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Age and Gender Estimation using Deep Learning</a:t>
            </a:r>
            <a:endParaRPr b="1" sz="1600"/>
          </a:p>
        </p:txBody>
      </p:sp>
      <p:sp>
        <p:nvSpPr>
          <p:cNvPr id="89" name="Google Shape;89;p14"/>
          <p:cNvSpPr txBox="1"/>
          <p:nvPr>
            <p:ph idx="4294967295" type="subTitle"/>
          </p:nvPr>
        </p:nvSpPr>
        <p:spPr>
          <a:xfrm>
            <a:off x="1332700" y="1716113"/>
            <a:ext cx="5642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300"/>
              <a:t>Group Members: -</a:t>
            </a:r>
            <a:endParaRPr b="1" sz="2300"/>
          </a:p>
        </p:txBody>
      </p:sp>
      <p:sp>
        <p:nvSpPr>
          <p:cNvPr id="90" name="Google Shape;90;p14"/>
          <p:cNvSpPr txBox="1"/>
          <p:nvPr>
            <p:ph idx="4294967295" type="body"/>
          </p:nvPr>
        </p:nvSpPr>
        <p:spPr>
          <a:xfrm>
            <a:off x="1637500" y="2388200"/>
            <a:ext cx="4109400" cy="24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600"/>
              </a:spcBef>
              <a:spcAft>
                <a:spcPts val="0"/>
              </a:spcAft>
              <a:buSzPts val="2100"/>
              <a:buChar char="◎"/>
            </a:pPr>
            <a:r>
              <a:rPr lang="en" sz="2100"/>
              <a:t>Hafiza Rimsha Rauf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◎"/>
            </a:pPr>
            <a:r>
              <a:rPr lang="en" sz="2100"/>
              <a:t>Y</a:t>
            </a:r>
            <a:r>
              <a:rPr lang="en" sz="2100"/>
              <a:t>ashdeep Singh</a:t>
            </a:r>
            <a:endParaRPr sz="2100"/>
          </a:p>
        </p:txBody>
      </p:sp>
      <p:cxnSp>
        <p:nvCxnSpPr>
          <p:cNvPr id="91" name="Google Shape;91;p14"/>
          <p:cNvCxnSpPr>
            <a:stCxn id="92" idx="5"/>
          </p:cNvCxnSpPr>
          <p:nvPr/>
        </p:nvCxnSpPr>
        <p:spPr>
          <a:xfrm>
            <a:off x="6648664" y="4069134"/>
            <a:ext cx="616500" cy="4635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4"/>
          <p:cNvCxnSpPr/>
          <p:nvPr/>
        </p:nvCxnSpPr>
        <p:spPr>
          <a:xfrm>
            <a:off x="6836609" y="3651980"/>
            <a:ext cx="632100" cy="6342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4"/>
          <p:cNvCxnSpPr>
            <a:stCxn id="92" idx="4"/>
          </p:cNvCxnSpPr>
          <p:nvPr/>
        </p:nvCxnSpPr>
        <p:spPr>
          <a:xfrm>
            <a:off x="6220794" y="4246364"/>
            <a:ext cx="165600" cy="6720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4"/>
          <p:cNvSpPr/>
          <p:nvPr/>
        </p:nvSpPr>
        <p:spPr>
          <a:xfrm>
            <a:off x="7022565" y="1752550"/>
            <a:ext cx="1381800" cy="13656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" name="Google Shape;97;p14"/>
          <p:cNvCxnSpPr>
            <a:stCxn id="96" idx="4"/>
          </p:cNvCxnSpPr>
          <p:nvPr/>
        </p:nvCxnSpPr>
        <p:spPr>
          <a:xfrm>
            <a:off x="7713465" y="3118150"/>
            <a:ext cx="591000" cy="546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14"/>
          <p:cNvCxnSpPr>
            <a:stCxn id="96" idx="5"/>
          </p:cNvCxnSpPr>
          <p:nvPr/>
        </p:nvCxnSpPr>
        <p:spPr>
          <a:xfrm>
            <a:off x="8202005" y="2918163"/>
            <a:ext cx="381300" cy="2430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4"/>
          <p:cNvCxnSpPr>
            <a:stCxn id="96" idx="6"/>
          </p:cNvCxnSpPr>
          <p:nvPr/>
        </p:nvCxnSpPr>
        <p:spPr>
          <a:xfrm>
            <a:off x="8404365" y="2435350"/>
            <a:ext cx="382500" cy="618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0" name="Google Shape;100;p14"/>
          <p:cNvPicPr preferRelativeResize="0"/>
          <p:nvPr/>
        </p:nvPicPr>
        <p:blipFill rotWithShape="1">
          <a:blip r:embed="rId4">
            <a:alphaModFix/>
          </a:blip>
          <a:srcRect b="18187" l="10439" r="11708" t="5968"/>
          <a:stretch/>
        </p:blipFill>
        <p:spPr>
          <a:xfrm>
            <a:off x="7068428" y="1762169"/>
            <a:ext cx="1300200" cy="1365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1" name="Google Shape;101;p14"/>
          <p:cNvPicPr preferRelativeResize="0"/>
          <p:nvPr/>
        </p:nvPicPr>
        <p:blipFill rotWithShape="1">
          <a:blip r:embed="rId5">
            <a:alphaModFix/>
          </a:blip>
          <a:srcRect b="45189" l="23982" r="24441" t="3219"/>
          <a:stretch/>
        </p:blipFill>
        <p:spPr>
          <a:xfrm>
            <a:off x="5562047" y="2979812"/>
            <a:ext cx="1300200" cy="1300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2"/>
          <p:cNvSpPr txBox="1"/>
          <p:nvPr/>
        </p:nvSpPr>
        <p:spPr>
          <a:xfrm>
            <a:off x="1546025" y="1754794"/>
            <a:ext cx="583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CFD8DC"/>
                </a:solidFill>
                <a:latin typeface="Roboto Slab"/>
                <a:ea typeface="Roboto Slab"/>
                <a:cs typeface="Roboto Slab"/>
                <a:sym typeface="Roboto Slab"/>
              </a:rPr>
              <a:t>4</a:t>
            </a:r>
            <a:r>
              <a:rPr b="1" lang="en" sz="6000">
                <a:solidFill>
                  <a:srgbClr val="CFD8DC"/>
                </a:solidFill>
                <a:latin typeface="Roboto Slab"/>
                <a:ea typeface="Roboto Slab"/>
                <a:cs typeface="Roboto Slab"/>
                <a:sym typeface="Roboto Slab"/>
              </a:rPr>
              <a:t>.</a:t>
            </a:r>
            <a:endParaRPr b="1" sz="6000">
              <a:solidFill>
                <a:srgbClr val="CFD8DC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Results</a:t>
            </a:r>
            <a:endParaRPr b="1" sz="4400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306" name="Google Shape;306;p32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"/>
          <p:cNvSpPr txBox="1"/>
          <p:nvPr>
            <p:ph type="title"/>
          </p:nvPr>
        </p:nvSpPr>
        <p:spPr>
          <a:xfrm>
            <a:off x="786150" y="364374"/>
            <a:ext cx="7571700" cy="5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Gender Prediction Results</a:t>
            </a:r>
            <a:endParaRPr/>
          </a:p>
        </p:txBody>
      </p:sp>
      <p:pic>
        <p:nvPicPr>
          <p:cNvPr id="312" name="Google Shape;312;p33"/>
          <p:cNvPicPr preferRelativeResize="0"/>
          <p:nvPr/>
        </p:nvPicPr>
        <p:blipFill rotWithShape="1">
          <a:blip r:embed="rId3">
            <a:alphaModFix/>
          </a:blip>
          <a:srcRect b="0" l="0" r="0" t="2143"/>
          <a:stretch/>
        </p:blipFill>
        <p:spPr>
          <a:xfrm>
            <a:off x="867325" y="1157800"/>
            <a:ext cx="7409349" cy="362222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3"/>
          <p:cNvSpPr txBox="1"/>
          <p:nvPr/>
        </p:nvSpPr>
        <p:spPr>
          <a:xfrm>
            <a:off x="1561750" y="4609700"/>
            <a:ext cx="1921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Aligned Face Images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4" name="Google Shape;314;p33"/>
          <p:cNvSpPr txBox="1"/>
          <p:nvPr/>
        </p:nvSpPr>
        <p:spPr>
          <a:xfrm>
            <a:off x="3716875" y="4609700"/>
            <a:ext cx="2132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Randomly flipped Images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5" name="Google Shape;315;p33"/>
          <p:cNvSpPr txBox="1"/>
          <p:nvPr/>
        </p:nvSpPr>
        <p:spPr>
          <a:xfrm>
            <a:off x="6225150" y="4609700"/>
            <a:ext cx="2132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Randomly Erased  Images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4"/>
          <p:cNvSpPr txBox="1"/>
          <p:nvPr>
            <p:ph type="title"/>
          </p:nvPr>
        </p:nvSpPr>
        <p:spPr>
          <a:xfrm>
            <a:off x="786150" y="190245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 Prediction Results</a:t>
            </a:r>
            <a:endParaRPr/>
          </a:p>
        </p:txBody>
      </p:sp>
      <p:pic>
        <p:nvPicPr>
          <p:cNvPr id="321" name="Google Shape;321;p34"/>
          <p:cNvPicPr preferRelativeResize="0"/>
          <p:nvPr/>
        </p:nvPicPr>
        <p:blipFill rotWithShape="1">
          <a:blip r:embed="rId3">
            <a:alphaModFix/>
          </a:blip>
          <a:srcRect b="0" l="0" r="0" t="2400"/>
          <a:stretch/>
        </p:blipFill>
        <p:spPr>
          <a:xfrm>
            <a:off x="662150" y="951300"/>
            <a:ext cx="7804974" cy="377557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4"/>
          <p:cNvSpPr txBox="1"/>
          <p:nvPr/>
        </p:nvSpPr>
        <p:spPr>
          <a:xfrm>
            <a:off x="1545675" y="4609700"/>
            <a:ext cx="1921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Aligned Face Images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3" name="Google Shape;323;p34"/>
          <p:cNvSpPr txBox="1"/>
          <p:nvPr/>
        </p:nvSpPr>
        <p:spPr>
          <a:xfrm>
            <a:off x="3788125" y="4609700"/>
            <a:ext cx="2132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Randomly flipped Images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4" name="Google Shape;324;p34"/>
          <p:cNvSpPr txBox="1"/>
          <p:nvPr/>
        </p:nvSpPr>
        <p:spPr>
          <a:xfrm>
            <a:off x="6296400" y="4609700"/>
            <a:ext cx="2132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Randomly Erased  Images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1276" y="2168400"/>
            <a:ext cx="2666412" cy="1769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3720" y="2201500"/>
            <a:ext cx="2575392" cy="170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5"/>
          <p:cNvPicPr preferRelativeResize="0"/>
          <p:nvPr/>
        </p:nvPicPr>
        <p:blipFill rotWithShape="1">
          <a:blip r:embed="rId5">
            <a:alphaModFix/>
          </a:blip>
          <a:srcRect b="19345" l="16249" r="9179" t="20518"/>
          <a:stretch/>
        </p:blipFill>
        <p:spPr>
          <a:xfrm>
            <a:off x="1711075" y="2233669"/>
            <a:ext cx="2394067" cy="1689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35"/>
          <p:cNvPicPr preferRelativeResize="0"/>
          <p:nvPr/>
        </p:nvPicPr>
        <p:blipFill rotWithShape="1">
          <a:blip r:embed="rId6">
            <a:alphaModFix/>
          </a:blip>
          <a:srcRect b="20005" l="0" r="0" t="16060"/>
          <a:stretch/>
        </p:blipFill>
        <p:spPr>
          <a:xfrm>
            <a:off x="4232867" y="2079950"/>
            <a:ext cx="3020408" cy="1840437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5"/>
          <p:cNvSpPr txBox="1"/>
          <p:nvPr>
            <p:ph type="title"/>
          </p:nvPr>
        </p:nvSpPr>
        <p:spPr>
          <a:xfrm>
            <a:off x="594025" y="142225"/>
            <a:ext cx="7413900" cy="67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 Group Wise Analysis</a:t>
            </a:r>
            <a:endParaRPr/>
          </a:p>
        </p:txBody>
      </p:sp>
      <p:sp>
        <p:nvSpPr>
          <p:cNvPr id="334" name="Google Shape;334;p35"/>
          <p:cNvSpPr txBox="1"/>
          <p:nvPr/>
        </p:nvSpPr>
        <p:spPr>
          <a:xfrm>
            <a:off x="646200" y="713300"/>
            <a:ext cx="54681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Wide ResNet seems to better for people with age group (50+)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VGG-Face Architecture seems to better for people with age group (0,40)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5" name="Google Shape;335;p35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6" name="Google Shape;336;p35"/>
          <p:cNvSpPr txBox="1"/>
          <p:nvPr/>
        </p:nvSpPr>
        <p:spPr>
          <a:xfrm>
            <a:off x="514350" y="2657475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Source Sans Pro"/>
                <a:ea typeface="Source Sans Pro"/>
                <a:cs typeface="Source Sans Pro"/>
                <a:sym typeface="Source Sans Pro"/>
              </a:rPr>
              <a:t>VGG</a:t>
            </a:r>
            <a:endParaRPr b="1"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7" name="Google Shape;337;p35"/>
          <p:cNvSpPr/>
          <p:nvPr/>
        </p:nvSpPr>
        <p:spPr>
          <a:xfrm>
            <a:off x="1209675" y="2774150"/>
            <a:ext cx="316200" cy="25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5"/>
          <p:cNvSpPr txBox="1"/>
          <p:nvPr/>
        </p:nvSpPr>
        <p:spPr>
          <a:xfrm>
            <a:off x="7759375" y="2721781"/>
            <a:ext cx="1269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Wide Resnet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9" name="Google Shape;339;p35"/>
          <p:cNvSpPr/>
          <p:nvPr/>
        </p:nvSpPr>
        <p:spPr>
          <a:xfrm>
            <a:off x="7352119" y="2772013"/>
            <a:ext cx="316200" cy="3108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45" name="Google Shape;345;p36"/>
          <p:cNvSpPr txBox="1"/>
          <p:nvPr/>
        </p:nvSpPr>
        <p:spPr>
          <a:xfrm>
            <a:off x="2275975" y="4511850"/>
            <a:ext cx="52437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46" name="Google Shape;346;p36"/>
          <p:cNvSpPr txBox="1"/>
          <p:nvPr/>
        </p:nvSpPr>
        <p:spPr>
          <a:xfrm>
            <a:off x="1030450" y="1117775"/>
            <a:ext cx="6060300" cy="29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47" name="Google Shape;347;p36"/>
          <p:cNvSpPr txBox="1"/>
          <p:nvPr/>
        </p:nvSpPr>
        <p:spPr>
          <a:xfrm>
            <a:off x="951850" y="1039175"/>
            <a:ext cx="6313800" cy="36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VGG-Face Architecture overall performs better for both seen(WIKI) and unseen(UTKF) data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Processing time of Wide Resnet is much faster due to smaller input image size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 u="sng">
                <a:latin typeface="Source Sans Pro"/>
                <a:ea typeface="Source Sans Pro"/>
                <a:cs typeface="Source Sans Pro"/>
                <a:sym typeface="Source Sans Pro"/>
              </a:rPr>
              <a:t>Effect of Random Erase and Random Rotations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 :-</a:t>
            </a:r>
            <a:br>
              <a:rPr lang="en">
                <a:latin typeface="Source Sans Pro"/>
                <a:ea typeface="Source Sans Pro"/>
                <a:cs typeface="Source Sans Pro"/>
                <a:sym typeface="Source Sans Pro"/>
              </a:rPr>
            </a:b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VGG-Face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➔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Gender accuracy is dropped by 33-90%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➔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Age accuracy is dropped by 10-11%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Wide Resnet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➔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 Gender accuracy is dropped by 28-32%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➔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Age accuracy is dropped by 4-8%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WideResNet performs better for olders</a:t>
            </a:r>
            <a:br>
              <a:rPr lang="en">
                <a:latin typeface="Source Sans Pro"/>
                <a:ea typeface="Source Sans Pro"/>
                <a:cs typeface="Source Sans Pro"/>
                <a:sym typeface="Source Sans Pro"/>
              </a:rPr>
            </a:b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VGG Performs better for youngsters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48" name="Google Shape;348;p36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 txBox="1"/>
          <p:nvPr/>
        </p:nvSpPr>
        <p:spPr>
          <a:xfrm>
            <a:off x="1546025" y="1754794"/>
            <a:ext cx="583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CFD8DC"/>
                </a:solidFill>
                <a:latin typeface="Roboto Slab"/>
                <a:ea typeface="Roboto Slab"/>
                <a:cs typeface="Roboto Slab"/>
                <a:sym typeface="Roboto Slab"/>
              </a:rPr>
              <a:t>5</a:t>
            </a:r>
            <a:r>
              <a:rPr b="1" lang="en" sz="6000">
                <a:solidFill>
                  <a:srgbClr val="CFD8DC"/>
                </a:solidFill>
                <a:latin typeface="Roboto Slab"/>
                <a:ea typeface="Roboto Slab"/>
                <a:cs typeface="Roboto Slab"/>
                <a:sym typeface="Roboto Slab"/>
              </a:rPr>
              <a:t>.</a:t>
            </a:r>
            <a:endParaRPr b="1" sz="6000">
              <a:solidFill>
                <a:srgbClr val="CFD8DC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Demo</a:t>
            </a:r>
            <a:endParaRPr b="1" sz="4400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354" name="Google Shape;354;p37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8"/>
          <p:cNvSpPr/>
          <p:nvPr/>
        </p:nvSpPr>
        <p:spPr>
          <a:xfrm>
            <a:off x="2483112" y="596100"/>
            <a:ext cx="4140581" cy="3001276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8">
            <a:hlinkClick r:id="rId3"/>
          </p:cNvPr>
          <p:cNvSpPr txBox="1"/>
          <p:nvPr>
            <p:ph idx="4294967295" type="body"/>
          </p:nvPr>
        </p:nvSpPr>
        <p:spPr>
          <a:xfrm>
            <a:off x="436966" y="560213"/>
            <a:ext cx="8192400" cy="16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91EA"/>
                </a:solidFill>
                <a:highlight>
                  <a:srgbClr val="ECEFF1"/>
                </a:highlight>
                <a:latin typeface="Roboto Slab"/>
                <a:ea typeface="Roboto Slab"/>
                <a:cs typeface="Roboto Slab"/>
                <a:sym typeface="Roboto Slab"/>
              </a:rPr>
              <a:t>Demo</a:t>
            </a:r>
            <a:endParaRPr sz="1800">
              <a:highlight>
                <a:srgbClr val="ECEFF1"/>
              </a:highlight>
            </a:endParaRPr>
          </a:p>
        </p:txBody>
      </p:sp>
      <p:sp>
        <p:nvSpPr>
          <p:cNvPr id="361" name="Google Shape;361;p3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9"/>
          <p:cNvSpPr txBox="1"/>
          <p:nvPr>
            <p:ph idx="4294967295" type="ctrTitle"/>
          </p:nvPr>
        </p:nvSpPr>
        <p:spPr>
          <a:xfrm>
            <a:off x="685800" y="5165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Thanks!</a:t>
            </a:r>
            <a:endParaRPr b="1" sz="6000"/>
          </a:p>
        </p:txBody>
      </p:sp>
      <p:sp>
        <p:nvSpPr>
          <p:cNvPr id="367" name="Google Shape;367;p39"/>
          <p:cNvSpPr txBox="1"/>
          <p:nvPr>
            <p:ph idx="4294967295" type="subTitle"/>
          </p:nvPr>
        </p:nvSpPr>
        <p:spPr>
          <a:xfrm>
            <a:off x="685800" y="1639913"/>
            <a:ext cx="6593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/>
              <a:t>Any questions?</a:t>
            </a:r>
            <a:endParaRPr b="1" sz="3600"/>
          </a:p>
        </p:txBody>
      </p:sp>
      <p:sp>
        <p:nvSpPr>
          <p:cNvPr id="368" name="Google Shape;368;p39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/>
        </p:nvSpPr>
        <p:spPr>
          <a:xfrm>
            <a:off x="1546025" y="1754794"/>
            <a:ext cx="583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CFD8DC"/>
                </a:solidFill>
                <a:latin typeface="Roboto Slab"/>
                <a:ea typeface="Roboto Slab"/>
                <a:cs typeface="Roboto Slab"/>
                <a:sym typeface="Roboto Slab"/>
              </a:rPr>
              <a:t>1.</a:t>
            </a:r>
            <a:endParaRPr b="1" sz="6000">
              <a:solidFill>
                <a:srgbClr val="CFD8DC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Problem Statement</a:t>
            </a:r>
            <a:endParaRPr b="1" sz="4400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1546025" y="3011511"/>
            <a:ext cx="58326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Why?</a:t>
            </a:r>
            <a:endParaRPr sz="300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5675" y="1285150"/>
            <a:ext cx="3668275" cy="234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9260" y="1285150"/>
            <a:ext cx="3566000" cy="234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1749013" y="22621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Human Computer Interaction</a:t>
            </a:r>
            <a:endParaRPr/>
          </a:p>
        </p:txBody>
      </p:sp>
      <p:sp>
        <p:nvSpPr>
          <p:cNvPr id="116" name="Google Shape;116;p16"/>
          <p:cNvSpPr txBox="1"/>
          <p:nvPr/>
        </p:nvSpPr>
        <p:spPr>
          <a:xfrm>
            <a:off x="1752600" y="2558653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Surveillance</a:t>
            </a:r>
            <a:endParaRPr/>
          </a:p>
        </p:txBody>
      </p:sp>
      <p:sp>
        <p:nvSpPr>
          <p:cNvPr id="117" name="Google Shape;117;p16"/>
          <p:cNvSpPr txBox="1"/>
          <p:nvPr/>
        </p:nvSpPr>
        <p:spPr>
          <a:xfrm>
            <a:off x="1581925" y="921323"/>
            <a:ext cx="5378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Why?</a:t>
            </a:r>
            <a:endParaRPr b="1" sz="4400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1747850" y="1833175"/>
            <a:ext cx="53955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Access Control</a:t>
            </a:r>
            <a:endParaRPr/>
          </a:p>
        </p:txBody>
      </p:sp>
      <p:pic>
        <p:nvPicPr>
          <p:cNvPr id="120" name="Google Shape;12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5850" y="1729388"/>
            <a:ext cx="1872826" cy="1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 txBox="1"/>
          <p:nvPr/>
        </p:nvSpPr>
        <p:spPr>
          <a:xfrm>
            <a:off x="1752600" y="2895600"/>
            <a:ext cx="3262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Public Interest in Apparent Age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/>
        </p:nvSpPr>
        <p:spPr>
          <a:xfrm>
            <a:off x="1546025" y="1754794"/>
            <a:ext cx="583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CFD8DC"/>
                </a:solidFill>
                <a:latin typeface="Roboto Slab"/>
                <a:ea typeface="Roboto Slab"/>
                <a:cs typeface="Roboto Slab"/>
                <a:sym typeface="Roboto Slab"/>
              </a:rPr>
              <a:t>2</a:t>
            </a:r>
            <a:r>
              <a:rPr b="1" lang="en" sz="6000">
                <a:solidFill>
                  <a:srgbClr val="CFD8DC"/>
                </a:solidFill>
                <a:latin typeface="Roboto Slab"/>
                <a:ea typeface="Roboto Slab"/>
                <a:cs typeface="Roboto Slab"/>
                <a:sym typeface="Roboto Slab"/>
              </a:rPr>
              <a:t>.</a:t>
            </a:r>
            <a:endParaRPr b="1" sz="6000">
              <a:solidFill>
                <a:srgbClr val="CFD8DC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DataSet</a:t>
            </a:r>
            <a:endParaRPr b="1" sz="4400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1546025" y="3011511"/>
            <a:ext cx="58326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What?</a:t>
            </a:r>
            <a:endParaRPr sz="3000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idx="4294967295" type="ctrTitle"/>
          </p:nvPr>
        </p:nvSpPr>
        <p:spPr>
          <a:xfrm>
            <a:off x="750100" y="2561025"/>
            <a:ext cx="77082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400"/>
              <a:t>IMDb-Wiki</a:t>
            </a:r>
            <a:endParaRPr b="1" sz="7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400"/>
              <a:t>&amp; UTKFace</a:t>
            </a:r>
            <a:endParaRPr b="1" sz="7400"/>
          </a:p>
        </p:txBody>
      </p:sp>
      <p:sp>
        <p:nvSpPr>
          <p:cNvPr id="134" name="Google Shape;134;p18"/>
          <p:cNvSpPr txBox="1"/>
          <p:nvPr>
            <p:ph idx="4294967295" type="subTitle"/>
          </p:nvPr>
        </p:nvSpPr>
        <p:spPr>
          <a:xfrm>
            <a:off x="685800" y="3150807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135" name="Google Shape;135;p18"/>
          <p:cNvSpPr txBox="1"/>
          <p:nvPr>
            <p:ph idx="12" type="sldNum"/>
          </p:nvPr>
        </p:nvSpPr>
        <p:spPr>
          <a:xfrm>
            <a:off x="8404384" y="4706988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idx="4294967295" type="ctrTitle"/>
          </p:nvPr>
        </p:nvSpPr>
        <p:spPr>
          <a:xfrm>
            <a:off x="1973100" y="800400"/>
            <a:ext cx="52779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62,328</a:t>
            </a:r>
            <a:endParaRPr sz="4800"/>
          </a:p>
        </p:txBody>
      </p:sp>
      <p:sp>
        <p:nvSpPr>
          <p:cNvPr id="141" name="Google Shape;141;p19"/>
          <p:cNvSpPr txBox="1"/>
          <p:nvPr>
            <p:ph idx="4294967295" type="subTitle"/>
          </p:nvPr>
        </p:nvSpPr>
        <p:spPr>
          <a:xfrm>
            <a:off x="1973100" y="1373212"/>
            <a:ext cx="52779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Images in Wiki dataset</a:t>
            </a:r>
            <a:endParaRPr sz="1800"/>
          </a:p>
        </p:txBody>
      </p:sp>
      <p:sp>
        <p:nvSpPr>
          <p:cNvPr id="142" name="Google Shape;142;p19"/>
          <p:cNvSpPr txBox="1"/>
          <p:nvPr>
            <p:ph idx="4294967295" type="ctrTitle"/>
          </p:nvPr>
        </p:nvSpPr>
        <p:spPr>
          <a:xfrm>
            <a:off x="1973100" y="2114857"/>
            <a:ext cx="52779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20,000+</a:t>
            </a:r>
            <a:endParaRPr sz="4800"/>
          </a:p>
        </p:txBody>
      </p:sp>
      <p:sp>
        <p:nvSpPr>
          <p:cNvPr id="143" name="Google Shape;143;p19"/>
          <p:cNvSpPr txBox="1"/>
          <p:nvPr>
            <p:ph idx="4294967295" type="subTitle"/>
          </p:nvPr>
        </p:nvSpPr>
        <p:spPr>
          <a:xfrm>
            <a:off x="1973100" y="2687668"/>
            <a:ext cx="52779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Images in UTKFace</a:t>
            </a:r>
            <a:endParaRPr sz="1800"/>
          </a:p>
        </p:txBody>
      </p:sp>
      <p:sp>
        <p:nvSpPr>
          <p:cNvPr id="144" name="Google Shape;144;p19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19"/>
          <p:cNvSpPr txBox="1"/>
          <p:nvPr/>
        </p:nvSpPr>
        <p:spPr>
          <a:xfrm>
            <a:off x="1973100" y="3395963"/>
            <a:ext cx="5111400" cy="8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rPr>
              <a:t>22138+9780</a:t>
            </a:r>
            <a:endParaRPr sz="4800">
              <a:solidFill>
                <a:schemeClr val="accen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6" name="Google Shape;146;p19"/>
          <p:cNvSpPr txBox="1"/>
          <p:nvPr>
            <p:ph idx="4294967295" type="subTitle"/>
          </p:nvPr>
        </p:nvSpPr>
        <p:spPr>
          <a:xfrm>
            <a:off x="1973100" y="3983068"/>
            <a:ext cx="52779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Face images combined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/>
          <p:nvPr/>
        </p:nvSpPr>
        <p:spPr>
          <a:xfrm>
            <a:off x="839750" y="1316881"/>
            <a:ext cx="1866600" cy="18456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0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How?</a:t>
            </a: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1003719" y="1479044"/>
            <a:ext cx="1538100" cy="15213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first</a:t>
            </a:r>
            <a:endParaRPr b="1" sz="18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4" name="Google Shape;154;p2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20"/>
          <p:cNvSpPr txBox="1"/>
          <p:nvPr>
            <p:ph idx="4294967295" type="body"/>
          </p:nvPr>
        </p:nvSpPr>
        <p:spPr>
          <a:xfrm>
            <a:off x="3422200" y="1370275"/>
            <a:ext cx="5257500" cy="17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◎"/>
            </a:pPr>
            <a:r>
              <a:rPr lang="en" sz="1600"/>
              <a:t>Parse labels from the filename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◎"/>
            </a:pPr>
            <a:r>
              <a:rPr lang="en" sz="1600"/>
              <a:t>Only images with age&lt;=100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◎"/>
            </a:pPr>
            <a:r>
              <a:rPr lang="en" sz="1600"/>
              <a:t>Removed images without labels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◎"/>
            </a:pPr>
            <a:r>
              <a:rPr lang="en" sz="1600"/>
              <a:t>Removed images with no faces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◎"/>
            </a:pPr>
            <a:r>
              <a:rPr lang="en" sz="1600"/>
              <a:t>Reshape images</a:t>
            </a:r>
            <a:endParaRPr sz="1600"/>
          </a:p>
        </p:txBody>
      </p:sp>
      <p:sp>
        <p:nvSpPr>
          <p:cNvPr id="156" name="Google Shape;156;p20"/>
          <p:cNvSpPr txBox="1"/>
          <p:nvPr>
            <p:ph type="title"/>
          </p:nvPr>
        </p:nvSpPr>
        <p:spPr>
          <a:xfrm>
            <a:off x="3338875" y="1639245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</a:t>
            </a:r>
            <a:r>
              <a:rPr lang="en"/>
              <a:t>Detection</a:t>
            </a:r>
            <a:endParaRPr/>
          </a:p>
        </p:txBody>
      </p:sp>
      <p:sp>
        <p:nvSpPr>
          <p:cNvPr id="162" name="Google Shape;162;p21"/>
          <p:cNvSpPr/>
          <p:nvPr/>
        </p:nvSpPr>
        <p:spPr>
          <a:xfrm>
            <a:off x="3065788" y="2386191"/>
            <a:ext cx="2002800" cy="19806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/>
          <p:cNvSpPr/>
          <p:nvPr/>
        </p:nvSpPr>
        <p:spPr>
          <a:xfrm>
            <a:off x="3241755" y="2560220"/>
            <a:ext cx="1650900" cy="1632900"/>
          </a:xfrm>
          <a:prstGeom prst="ellipse">
            <a:avLst/>
          </a:prstGeom>
          <a:noFill/>
          <a:ln cap="flat" cmpd="sng" w="2857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second</a:t>
            </a:r>
            <a:endParaRPr b="1" sz="18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64" name="Google Shape;164;p21"/>
          <p:cNvCxnSpPr/>
          <p:nvPr/>
        </p:nvCxnSpPr>
        <p:spPr>
          <a:xfrm>
            <a:off x="2479899" y="2565564"/>
            <a:ext cx="819000" cy="4953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21"/>
          <p:cNvSpPr/>
          <p:nvPr/>
        </p:nvSpPr>
        <p:spPr>
          <a:xfrm>
            <a:off x="839750" y="1316881"/>
            <a:ext cx="1866600" cy="18456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1"/>
          <p:cNvSpPr/>
          <p:nvPr/>
        </p:nvSpPr>
        <p:spPr>
          <a:xfrm>
            <a:off x="1003719" y="1479044"/>
            <a:ext cx="1538100" cy="15213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first</a:t>
            </a:r>
            <a:endParaRPr b="1" sz="18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7" name="Google Shape;167;p21"/>
          <p:cNvSpPr txBox="1"/>
          <p:nvPr/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300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b="1" sz="1300"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